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6" r:id="rId3"/>
    <p:sldId id="263" r:id="rId4"/>
    <p:sldId id="283" r:id="rId5"/>
    <p:sldId id="266" r:id="rId6"/>
    <p:sldId id="280" r:id="rId7"/>
    <p:sldId id="278" r:id="rId8"/>
    <p:sldId id="274" r:id="rId9"/>
    <p:sldId id="276" r:id="rId10"/>
    <p:sldId id="282" r:id="rId11"/>
    <p:sldId id="269" r:id="rId12"/>
    <p:sldId id="270" r:id="rId13"/>
    <p:sldId id="284" r:id="rId14"/>
    <p:sldId id="268" r:id="rId15"/>
    <p:sldId id="277" r:id="rId16"/>
    <p:sldId id="273" r:id="rId17"/>
    <p:sldId id="262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71" autoAdjust="0"/>
  </p:normalViewPr>
  <p:slideViewPr>
    <p:cSldViewPr>
      <p:cViewPr varScale="1">
        <p:scale>
          <a:sx n="111" d="100"/>
          <a:sy n="111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81D07-ACA8-4188-83CF-50E540684AC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4DF181E-735A-465B-80A6-288CFF84757A}">
      <dgm:prSet phldrT="[Текст]"/>
      <dgm:spPr/>
      <dgm:t>
        <a:bodyPr/>
        <a:lstStyle/>
        <a:p>
          <a:r>
            <a:rPr lang="ru-RU" dirty="0" smtClean="0"/>
            <a:t>2011</a:t>
          </a:r>
          <a:endParaRPr lang="ru-RU" dirty="0"/>
        </a:p>
      </dgm:t>
    </dgm:pt>
    <dgm:pt modelId="{979B9F77-0920-4B1A-9169-02187E772B43}" type="parTrans" cxnId="{56F269B4-1858-4BDB-9C02-26042D2E99A6}">
      <dgm:prSet/>
      <dgm:spPr/>
      <dgm:t>
        <a:bodyPr/>
        <a:lstStyle/>
        <a:p>
          <a:endParaRPr lang="ru-RU"/>
        </a:p>
      </dgm:t>
    </dgm:pt>
    <dgm:pt modelId="{0320BF4D-9193-48FD-87D7-FEA93BCB86C5}" type="sibTrans" cxnId="{56F269B4-1858-4BDB-9C02-26042D2E99A6}">
      <dgm:prSet/>
      <dgm:spPr/>
      <dgm:t>
        <a:bodyPr/>
        <a:lstStyle/>
        <a:p>
          <a:endParaRPr lang="ru-RU"/>
        </a:p>
      </dgm:t>
    </dgm:pt>
    <dgm:pt modelId="{69967AB4-B9D3-414D-9EBB-1F2F79CED94D}">
      <dgm:prSet phldrT="[Текст]"/>
      <dgm:spPr/>
      <dgm:t>
        <a:bodyPr/>
        <a:lstStyle/>
        <a:p>
          <a:r>
            <a:rPr lang="ru-RU" dirty="0" smtClean="0"/>
            <a:t>2012</a:t>
          </a:r>
          <a:endParaRPr lang="ru-RU" dirty="0"/>
        </a:p>
      </dgm:t>
    </dgm:pt>
    <dgm:pt modelId="{C62A0C0F-BD95-4942-BB34-20FA5629F47C}" type="parTrans" cxnId="{C70255AB-3ECD-4B13-886F-C2E07E5A4A34}">
      <dgm:prSet/>
      <dgm:spPr/>
      <dgm:t>
        <a:bodyPr/>
        <a:lstStyle/>
        <a:p>
          <a:endParaRPr lang="ru-RU"/>
        </a:p>
      </dgm:t>
    </dgm:pt>
    <dgm:pt modelId="{DD0130F0-D124-4498-B138-8F206958BBE2}" type="sibTrans" cxnId="{C70255AB-3ECD-4B13-886F-C2E07E5A4A34}">
      <dgm:prSet/>
      <dgm:spPr/>
      <dgm:t>
        <a:bodyPr/>
        <a:lstStyle/>
        <a:p>
          <a:endParaRPr lang="ru-RU"/>
        </a:p>
      </dgm:t>
    </dgm:pt>
    <dgm:pt modelId="{BFB159FF-9AFF-4153-8387-7620EE4B1936}">
      <dgm:prSet phldrT="[Текст]"/>
      <dgm:spPr/>
      <dgm:t>
        <a:bodyPr/>
        <a:lstStyle/>
        <a:p>
          <a:r>
            <a:rPr lang="ru-RU" dirty="0" smtClean="0"/>
            <a:t>2010</a:t>
          </a:r>
          <a:endParaRPr lang="ru-RU" dirty="0"/>
        </a:p>
      </dgm:t>
    </dgm:pt>
    <dgm:pt modelId="{3E562BAD-49D6-4BD4-84A4-522ADDCE2FB2}" type="sibTrans" cxnId="{4384DD6F-551E-4A08-AC55-F9E080607B15}">
      <dgm:prSet/>
      <dgm:spPr/>
      <dgm:t>
        <a:bodyPr/>
        <a:lstStyle/>
        <a:p>
          <a:endParaRPr lang="ru-RU"/>
        </a:p>
      </dgm:t>
    </dgm:pt>
    <dgm:pt modelId="{04983C06-ED2E-4A84-AFD3-BC409F6EEBD4}" type="parTrans" cxnId="{4384DD6F-551E-4A08-AC55-F9E080607B15}">
      <dgm:prSet/>
      <dgm:spPr/>
      <dgm:t>
        <a:bodyPr/>
        <a:lstStyle/>
        <a:p>
          <a:endParaRPr lang="ru-RU"/>
        </a:p>
      </dgm:t>
    </dgm:pt>
    <dgm:pt modelId="{72FB8061-8FCE-423B-B763-8BDBEE649940}" type="pres">
      <dgm:prSet presAssocID="{2C981D07-ACA8-4188-83CF-50E540684ACE}" presName="Name0" presStyleCnt="0">
        <dgm:presLayoutVars>
          <dgm:dir/>
          <dgm:resizeHandles val="exact"/>
        </dgm:presLayoutVars>
      </dgm:prSet>
      <dgm:spPr/>
    </dgm:pt>
    <dgm:pt modelId="{8593B6DC-DA8D-45D8-8ABD-620351619CCD}" type="pres">
      <dgm:prSet presAssocID="{2C981D07-ACA8-4188-83CF-50E540684ACE}" presName="arrow" presStyleLbl="bgShp" presStyleIdx="0" presStyleCnt="1" custScaleY="51021" custLinFactNeighborY="69174"/>
      <dgm:spPr>
        <a:effectLst>
          <a:outerShdw blurRad="304800" dist="368300" dir="2700000" algn="tl" rotWithShape="0">
            <a:prstClr val="black">
              <a:alpha val="40000"/>
            </a:prstClr>
          </a:outerShdw>
        </a:effectLst>
      </dgm:spPr>
    </dgm:pt>
    <dgm:pt modelId="{0D156148-888D-49AE-BC45-B2DD89A344B8}" type="pres">
      <dgm:prSet presAssocID="{2C981D07-ACA8-4188-83CF-50E540684ACE}" presName="points" presStyleCnt="0"/>
      <dgm:spPr/>
    </dgm:pt>
    <dgm:pt modelId="{291797E1-159C-44BB-B4D7-BDC64DC0D45D}" type="pres">
      <dgm:prSet presAssocID="{BFB159FF-9AFF-4153-8387-7620EE4B1936}" presName="compositeA" presStyleCnt="0"/>
      <dgm:spPr/>
    </dgm:pt>
    <dgm:pt modelId="{6D168B47-28FC-4FE0-8318-62027831D2BC}" type="pres">
      <dgm:prSet presAssocID="{BFB159FF-9AFF-4153-8387-7620EE4B1936}" presName="textA" presStyleLbl="revTx" presStyleIdx="0" presStyleCnt="3" custAng="10800000" custFlipVert="1" custScaleY="51099" custLinFactY="78123" custLinFactNeighborX="12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303D0-F99F-4FCC-A6EC-3588A65B3BF1}" type="pres">
      <dgm:prSet presAssocID="{BFB159FF-9AFF-4153-8387-7620EE4B1936}" presName="circleA" presStyleLbl="node1" presStyleIdx="0" presStyleCnt="3" custLinFactY="122740" custLinFactNeighborY="200000"/>
      <dgm:spPr/>
    </dgm:pt>
    <dgm:pt modelId="{8697DE28-650A-43F2-81F9-B5A298F49F6D}" type="pres">
      <dgm:prSet presAssocID="{BFB159FF-9AFF-4153-8387-7620EE4B1936}" presName="spaceA" presStyleCnt="0"/>
      <dgm:spPr/>
    </dgm:pt>
    <dgm:pt modelId="{0A7E3B8D-F3A1-4400-906F-B9941110E011}" type="pres">
      <dgm:prSet presAssocID="{3E562BAD-49D6-4BD4-84A4-522ADDCE2FB2}" presName="space" presStyleCnt="0"/>
      <dgm:spPr/>
    </dgm:pt>
    <dgm:pt modelId="{F4D7EBD9-0D84-4CB7-BB56-6BBAF2596A3F}" type="pres">
      <dgm:prSet presAssocID="{74DF181E-735A-465B-80A6-288CFF84757A}" presName="compositeB" presStyleCnt="0"/>
      <dgm:spPr/>
    </dgm:pt>
    <dgm:pt modelId="{FD752DCB-A7E5-4A58-9CBD-A9CCE146C952}" type="pres">
      <dgm:prSet presAssocID="{74DF181E-735A-465B-80A6-288CFF84757A}" presName="textB" presStyleLbl="revTx" presStyleIdx="1" presStyleCnt="3" custScaleY="51099" custLinFactNeighborX="3440" custLinFactNeighborY="1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522BD-E0A3-47ED-ADE7-B99E95857CF1}" type="pres">
      <dgm:prSet presAssocID="{74DF181E-735A-465B-80A6-288CFF84757A}" presName="circleB" presStyleLbl="node1" presStyleIdx="1" presStyleCnt="3" custLinFactY="100000" custLinFactNeighborY="123840"/>
      <dgm:spPr>
        <a:solidFill>
          <a:srgbClr val="FFFF00"/>
        </a:solidFill>
      </dgm:spPr>
    </dgm:pt>
    <dgm:pt modelId="{41DFC9DC-FA5A-4A4B-A011-B0C45AF1B95F}" type="pres">
      <dgm:prSet presAssocID="{74DF181E-735A-465B-80A6-288CFF84757A}" presName="spaceB" presStyleCnt="0"/>
      <dgm:spPr/>
    </dgm:pt>
    <dgm:pt modelId="{F7A37E8A-50D8-4837-989D-85273EACA548}" type="pres">
      <dgm:prSet presAssocID="{0320BF4D-9193-48FD-87D7-FEA93BCB86C5}" presName="space" presStyleCnt="0"/>
      <dgm:spPr/>
    </dgm:pt>
    <dgm:pt modelId="{01A6DD3F-C9DB-4869-B297-879A06DECBB5}" type="pres">
      <dgm:prSet presAssocID="{69967AB4-B9D3-414D-9EBB-1F2F79CED94D}" presName="compositeA" presStyleCnt="0"/>
      <dgm:spPr/>
    </dgm:pt>
    <dgm:pt modelId="{572D7682-9C37-4196-8FEC-A81A0475E745}" type="pres">
      <dgm:prSet presAssocID="{69967AB4-B9D3-414D-9EBB-1F2F79CED94D}" presName="textA" presStyleLbl="revTx" presStyleIdx="2" presStyleCnt="3" custScaleY="42857" custLinFactY="84301" custLinFactNeighborX="-68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E10EE-67E0-4312-A12E-8F567BCD6E5F}" type="pres">
      <dgm:prSet presAssocID="{69967AB4-B9D3-414D-9EBB-1F2F79CED94D}" presName="circleA" presStyleLbl="node1" presStyleIdx="2" presStyleCnt="3" custLinFactY="132630" custLinFactNeighborX="-49450" custLinFactNeighborY="200000"/>
      <dgm:spPr>
        <a:solidFill>
          <a:srgbClr val="92D050"/>
        </a:solidFill>
      </dgm:spPr>
    </dgm:pt>
    <dgm:pt modelId="{490BB0E3-9044-4F92-A56B-40DC1FD84665}" type="pres">
      <dgm:prSet presAssocID="{69967AB4-B9D3-414D-9EBB-1F2F79CED94D}" presName="spaceA" presStyleCnt="0"/>
      <dgm:spPr/>
    </dgm:pt>
  </dgm:ptLst>
  <dgm:cxnLst>
    <dgm:cxn modelId="{06ABFDE9-9E1B-42B5-858B-92A15EF134F2}" type="presOf" srcId="{BFB159FF-9AFF-4153-8387-7620EE4B1936}" destId="{6D168B47-28FC-4FE0-8318-62027831D2BC}" srcOrd="0" destOrd="0" presId="urn:microsoft.com/office/officeart/2005/8/layout/hProcess11"/>
    <dgm:cxn modelId="{EB44AEB3-C9F1-4A9D-B3C2-6C92DCF02738}" type="presOf" srcId="{2C981D07-ACA8-4188-83CF-50E540684ACE}" destId="{72FB8061-8FCE-423B-B763-8BDBEE649940}" srcOrd="0" destOrd="0" presId="urn:microsoft.com/office/officeart/2005/8/layout/hProcess11"/>
    <dgm:cxn modelId="{B0D8EDB2-05AC-4118-86D4-2C51DF0E11CD}" type="presOf" srcId="{69967AB4-B9D3-414D-9EBB-1F2F79CED94D}" destId="{572D7682-9C37-4196-8FEC-A81A0475E745}" srcOrd="0" destOrd="0" presId="urn:microsoft.com/office/officeart/2005/8/layout/hProcess11"/>
    <dgm:cxn modelId="{56F269B4-1858-4BDB-9C02-26042D2E99A6}" srcId="{2C981D07-ACA8-4188-83CF-50E540684ACE}" destId="{74DF181E-735A-465B-80A6-288CFF84757A}" srcOrd="1" destOrd="0" parTransId="{979B9F77-0920-4B1A-9169-02187E772B43}" sibTransId="{0320BF4D-9193-48FD-87D7-FEA93BCB86C5}"/>
    <dgm:cxn modelId="{C70255AB-3ECD-4B13-886F-C2E07E5A4A34}" srcId="{2C981D07-ACA8-4188-83CF-50E540684ACE}" destId="{69967AB4-B9D3-414D-9EBB-1F2F79CED94D}" srcOrd="2" destOrd="0" parTransId="{C62A0C0F-BD95-4942-BB34-20FA5629F47C}" sibTransId="{DD0130F0-D124-4498-B138-8F206958BBE2}"/>
    <dgm:cxn modelId="{4384DD6F-551E-4A08-AC55-F9E080607B15}" srcId="{2C981D07-ACA8-4188-83CF-50E540684ACE}" destId="{BFB159FF-9AFF-4153-8387-7620EE4B1936}" srcOrd="0" destOrd="0" parTransId="{04983C06-ED2E-4A84-AFD3-BC409F6EEBD4}" sibTransId="{3E562BAD-49D6-4BD4-84A4-522ADDCE2FB2}"/>
    <dgm:cxn modelId="{10C89FB2-9A97-4B19-BAE9-0508FFCB13CA}" type="presOf" srcId="{74DF181E-735A-465B-80A6-288CFF84757A}" destId="{FD752DCB-A7E5-4A58-9CBD-A9CCE146C952}" srcOrd="0" destOrd="0" presId="urn:microsoft.com/office/officeart/2005/8/layout/hProcess11"/>
    <dgm:cxn modelId="{B60F2764-814E-4716-90E3-DFCBF9D59817}" type="presParOf" srcId="{72FB8061-8FCE-423B-B763-8BDBEE649940}" destId="{8593B6DC-DA8D-45D8-8ABD-620351619CCD}" srcOrd="0" destOrd="0" presId="urn:microsoft.com/office/officeart/2005/8/layout/hProcess11"/>
    <dgm:cxn modelId="{7F9131F9-47CB-4B13-A1F3-4ED9C9D143EA}" type="presParOf" srcId="{72FB8061-8FCE-423B-B763-8BDBEE649940}" destId="{0D156148-888D-49AE-BC45-B2DD89A344B8}" srcOrd="1" destOrd="0" presId="urn:microsoft.com/office/officeart/2005/8/layout/hProcess11"/>
    <dgm:cxn modelId="{97D83E6D-C75E-41CF-9EFB-C86174867138}" type="presParOf" srcId="{0D156148-888D-49AE-BC45-B2DD89A344B8}" destId="{291797E1-159C-44BB-B4D7-BDC64DC0D45D}" srcOrd="0" destOrd="0" presId="urn:microsoft.com/office/officeart/2005/8/layout/hProcess11"/>
    <dgm:cxn modelId="{F5514FD5-0361-425D-AC09-C3A446655860}" type="presParOf" srcId="{291797E1-159C-44BB-B4D7-BDC64DC0D45D}" destId="{6D168B47-28FC-4FE0-8318-62027831D2BC}" srcOrd="0" destOrd="0" presId="urn:microsoft.com/office/officeart/2005/8/layout/hProcess11"/>
    <dgm:cxn modelId="{64608FDC-93CF-42E5-9C65-4DAEA43096DF}" type="presParOf" srcId="{291797E1-159C-44BB-B4D7-BDC64DC0D45D}" destId="{920303D0-F99F-4FCC-A6EC-3588A65B3BF1}" srcOrd="1" destOrd="0" presId="urn:microsoft.com/office/officeart/2005/8/layout/hProcess11"/>
    <dgm:cxn modelId="{934239CA-6B50-41D1-AF48-23103CF6BCFB}" type="presParOf" srcId="{291797E1-159C-44BB-B4D7-BDC64DC0D45D}" destId="{8697DE28-650A-43F2-81F9-B5A298F49F6D}" srcOrd="2" destOrd="0" presId="urn:microsoft.com/office/officeart/2005/8/layout/hProcess11"/>
    <dgm:cxn modelId="{4B1A9FBE-F800-4C14-AE3C-60798F295657}" type="presParOf" srcId="{0D156148-888D-49AE-BC45-B2DD89A344B8}" destId="{0A7E3B8D-F3A1-4400-906F-B9941110E011}" srcOrd="1" destOrd="0" presId="urn:microsoft.com/office/officeart/2005/8/layout/hProcess11"/>
    <dgm:cxn modelId="{AE2747EC-69E6-40FC-B0CA-96F5F4A4C98D}" type="presParOf" srcId="{0D156148-888D-49AE-BC45-B2DD89A344B8}" destId="{F4D7EBD9-0D84-4CB7-BB56-6BBAF2596A3F}" srcOrd="2" destOrd="0" presId="urn:microsoft.com/office/officeart/2005/8/layout/hProcess11"/>
    <dgm:cxn modelId="{A8A0C855-0ACB-4E14-9633-F9814C8762E4}" type="presParOf" srcId="{F4D7EBD9-0D84-4CB7-BB56-6BBAF2596A3F}" destId="{FD752DCB-A7E5-4A58-9CBD-A9CCE146C952}" srcOrd="0" destOrd="0" presId="urn:microsoft.com/office/officeart/2005/8/layout/hProcess11"/>
    <dgm:cxn modelId="{0222D84F-E90A-4DB6-B60F-6C7117BE0F74}" type="presParOf" srcId="{F4D7EBD9-0D84-4CB7-BB56-6BBAF2596A3F}" destId="{FFD522BD-E0A3-47ED-ADE7-B99E95857CF1}" srcOrd="1" destOrd="0" presId="urn:microsoft.com/office/officeart/2005/8/layout/hProcess11"/>
    <dgm:cxn modelId="{8543F29B-A886-448C-949A-F7165FD991B0}" type="presParOf" srcId="{F4D7EBD9-0D84-4CB7-BB56-6BBAF2596A3F}" destId="{41DFC9DC-FA5A-4A4B-A011-B0C45AF1B95F}" srcOrd="2" destOrd="0" presId="urn:microsoft.com/office/officeart/2005/8/layout/hProcess11"/>
    <dgm:cxn modelId="{C3B7997F-A982-4AA6-BD3B-E2269D7BAE0C}" type="presParOf" srcId="{0D156148-888D-49AE-BC45-B2DD89A344B8}" destId="{F7A37E8A-50D8-4837-989D-85273EACA548}" srcOrd="3" destOrd="0" presId="urn:microsoft.com/office/officeart/2005/8/layout/hProcess11"/>
    <dgm:cxn modelId="{77228446-A828-4895-AF39-EC0BEAB57C85}" type="presParOf" srcId="{0D156148-888D-49AE-BC45-B2DD89A344B8}" destId="{01A6DD3F-C9DB-4869-B297-879A06DECBB5}" srcOrd="4" destOrd="0" presId="urn:microsoft.com/office/officeart/2005/8/layout/hProcess11"/>
    <dgm:cxn modelId="{DF4BC804-FC3F-4D08-950A-1B6050E167BC}" type="presParOf" srcId="{01A6DD3F-C9DB-4869-B297-879A06DECBB5}" destId="{572D7682-9C37-4196-8FEC-A81A0475E745}" srcOrd="0" destOrd="0" presId="urn:microsoft.com/office/officeart/2005/8/layout/hProcess11"/>
    <dgm:cxn modelId="{25B818A2-88AC-4A6E-8605-132899EB110B}" type="presParOf" srcId="{01A6DD3F-C9DB-4869-B297-879A06DECBB5}" destId="{F06E10EE-67E0-4312-A12E-8F567BCD6E5F}" srcOrd="1" destOrd="0" presId="urn:microsoft.com/office/officeart/2005/8/layout/hProcess11"/>
    <dgm:cxn modelId="{AAD9CF4D-BB9F-4CD1-97CF-4CC2130E831A}" type="presParOf" srcId="{01A6DD3F-C9DB-4869-B297-879A06DECBB5}" destId="{490BB0E3-9044-4F92-A56B-40DC1FD8466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141BE-B5C8-4D5C-9984-2D97DA158D84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6AF46-3BA2-4B81-971D-204227A9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7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CE77D9-C8F0-483E-974C-F29862F67170}" type="slidenum">
              <a:rPr lang="ru-RU">
                <a:latin typeface="Gill Sans Light"/>
                <a:ea typeface="ヒラギノ角ゴ ProN W3"/>
                <a:cs typeface="ヒラギノ角ゴ ProN W3"/>
                <a:sym typeface="Gill Sans Light"/>
              </a:rPr>
              <a:pPr/>
              <a:t>10</a:t>
            </a:fld>
            <a:endParaRPr lang="ru-RU" dirty="0">
              <a:latin typeface="Gill Sans Light"/>
              <a:ea typeface="ヒラギノ角ゴ ProN W3"/>
              <a:cs typeface="ヒラギノ角ゴ ProN W3"/>
              <a:sym typeface="Gill Sans Ligh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6AF46-3BA2-4B81-971D-204227A9FC0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8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te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76672"/>
            <a:ext cx="56880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1619969" y="-27384"/>
            <a:ext cx="604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kern="1200" dirty="0" smtClean="0">
                <a:solidFill>
                  <a:srgbClr val="7F7F7F"/>
                </a:solidFill>
                <a:latin typeface="Arial" charset="0"/>
                <a:ea typeface="+mn-ea"/>
                <a:cs typeface="+mn-cs"/>
              </a:rPr>
              <a:t>Всероссийская политическая партия «Единая Россия»</a:t>
            </a:r>
          </a:p>
          <a:p>
            <a:pPr algn="ctr"/>
            <a:r>
              <a:rPr lang="ru-RU" sz="1400" b="1" kern="1200" dirty="0" smtClean="0">
                <a:solidFill>
                  <a:srgbClr val="7F7F7F"/>
                </a:solidFill>
                <a:latin typeface="Arial" charset="0"/>
                <a:ea typeface="+mn-ea"/>
                <a:cs typeface="+mn-cs"/>
              </a:rPr>
              <a:t>Татарстанское региональное отделение</a:t>
            </a:r>
            <a:endParaRPr lang="ru-RU" sz="1400" b="1" kern="1200" dirty="0">
              <a:solidFill>
                <a:srgbClr val="7F7F7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Picture 2" descr="F:\ten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6470650"/>
            <a:ext cx="33131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>
            <a:spLocks noChangeArrowheads="1"/>
          </p:cNvSpPr>
          <p:nvPr userDrawn="1"/>
        </p:nvSpPr>
        <p:spPr bwMode="auto">
          <a:xfrm>
            <a:off x="3384550" y="6577013"/>
            <a:ext cx="248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F7F7F"/>
                </a:solidFill>
                <a:latin typeface="Arial" charset="0"/>
              </a:rPr>
              <a:t>Проект </a:t>
            </a:r>
            <a:r>
              <a:rPr lang="en-US" sz="1400" b="1" dirty="0" smtClean="0">
                <a:solidFill>
                  <a:srgbClr val="7F7F7F"/>
                </a:solidFill>
                <a:latin typeface="Arial" charset="0"/>
              </a:rPr>
              <a:t>Smart</a:t>
            </a:r>
            <a:r>
              <a:rPr lang="en-US" sz="1400" b="1" baseline="0" dirty="0" smtClean="0">
                <a:solidFill>
                  <a:srgbClr val="7F7F7F"/>
                </a:solidFill>
                <a:latin typeface="Arial" charset="0"/>
              </a:rPr>
              <a:t> </a:t>
            </a:r>
            <a:r>
              <a:rPr lang="ru-RU" sz="1400" b="1" baseline="0" dirty="0" smtClean="0">
                <a:solidFill>
                  <a:srgbClr val="7F7F7F"/>
                </a:solidFill>
                <a:latin typeface="Arial" charset="0"/>
              </a:rPr>
              <a:t>ФАП</a:t>
            </a:r>
            <a:endParaRPr lang="ru-RU" sz="1400" dirty="0">
              <a:solidFill>
                <a:srgbClr val="7F7F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te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76672"/>
            <a:ext cx="56880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1619969" y="-27384"/>
            <a:ext cx="604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kern="1200" dirty="0" smtClean="0">
                <a:solidFill>
                  <a:srgbClr val="7F7F7F"/>
                </a:solidFill>
                <a:latin typeface="Arial" charset="0"/>
                <a:ea typeface="+mn-ea"/>
                <a:cs typeface="+mn-cs"/>
              </a:rPr>
              <a:t>Всероссийская политическая партия «Единая Россия»</a:t>
            </a:r>
          </a:p>
          <a:p>
            <a:pPr algn="ctr"/>
            <a:r>
              <a:rPr lang="ru-RU" sz="1400" b="1" kern="1200" dirty="0" smtClean="0">
                <a:solidFill>
                  <a:srgbClr val="7F7F7F"/>
                </a:solidFill>
                <a:latin typeface="Arial" charset="0"/>
                <a:ea typeface="+mn-ea"/>
                <a:cs typeface="+mn-cs"/>
              </a:rPr>
              <a:t>Татарстанское региональное отделение</a:t>
            </a:r>
            <a:endParaRPr lang="ru-RU" sz="1400" b="1" kern="1200" dirty="0">
              <a:solidFill>
                <a:srgbClr val="7F7F7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Picture 2" descr="F:\ten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6470650"/>
            <a:ext cx="33131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>
            <a:spLocks noChangeArrowheads="1"/>
          </p:cNvSpPr>
          <p:nvPr userDrawn="1"/>
        </p:nvSpPr>
        <p:spPr bwMode="auto">
          <a:xfrm>
            <a:off x="3384550" y="6577013"/>
            <a:ext cx="248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F7F7F"/>
                </a:solidFill>
                <a:latin typeface="Arial" charset="0"/>
              </a:rPr>
              <a:t>Проект </a:t>
            </a:r>
            <a:r>
              <a:rPr lang="en-US" sz="1400" b="1" dirty="0" smtClean="0">
                <a:solidFill>
                  <a:srgbClr val="7F7F7F"/>
                </a:solidFill>
                <a:latin typeface="Arial" charset="0"/>
              </a:rPr>
              <a:t>Smart</a:t>
            </a:r>
            <a:r>
              <a:rPr lang="en-US" sz="1400" b="1" baseline="0" dirty="0" smtClean="0">
                <a:solidFill>
                  <a:srgbClr val="7F7F7F"/>
                </a:solidFill>
                <a:latin typeface="Arial" charset="0"/>
              </a:rPr>
              <a:t> </a:t>
            </a:r>
            <a:r>
              <a:rPr lang="ru-RU" sz="1400" b="1" baseline="0" dirty="0" smtClean="0">
                <a:solidFill>
                  <a:srgbClr val="7F7F7F"/>
                </a:solidFill>
                <a:latin typeface="Arial" charset="0"/>
              </a:rPr>
              <a:t>ФАП</a:t>
            </a:r>
            <a:endParaRPr lang="ru-RU" sz="1400" dirty="0">
              <a:solidFill>
                <a:srgbClr val="7F7F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B5C51-6353-45D1-BDED-E2E81F81E71C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27AB-9B60-48F5-B793-8139234A5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zdrav.tatarstan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inzdrav.tatarstan.ru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inzdrav.tatarstan.ru/" TargetMode="Externa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inzdrav.tatarstan.ru/" TargetMode="Externa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minzdrav.tatarstan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://www.minzdrav.tatarstan.ru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jpeg"/><Relationship Id="rId39" Type="http://schemas.openxmlformats.org/officeDocument/2006/relationships/image" Target="../media/image63.jpeg"/><Relationship Id="rId21" Type="http://schemas.openxmlformats.org/officeDocument/2006/relationships/image" Target="../media/image45.jpeg"/><Relationship Id="rId34" Type="http://schemas.openxmlformats.org/officeDocument/2006/relationships/image" Target="../media/image58.jpeg"/><Relationship Id="rId42" Type="http://schemas.openxmlformats.org/officeDocument/2006/relationships/image" Target="../media/image66.jpeg"/><Relationship Id="rId47" Type="http://schemas.openxmlformats.org/officeDocument/2006/relationships/image" Target="../media/image71.jpeg"/><Relationship Id="rId50" Type="http://schemas.openxmlformats.org/officeDocument/2006/relationships/image" Target="../media/image74.jpeg"/><Relationship Id="rId55" Type="http://schemas.openxmlformats.org/officeDocument/2006/relationships/image" Target="../media/image79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jpeg"/><Relationship Id="rId33" Type="http://schemas.openxmlformats.org/officeDocument/2006/relationships/image" Target="../media/image57.jpeg"/><Relationship Id="rId38" Type="http://schemas.openxmlformats.org/officeDocument/2006/relationships/image" Target="../media/image62.jpeg"/><Relationship Id="rId46" Type="http://schemas.openxmlformats.org/officeDocument/2006/relationships/image" Target="../media/image70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29" Type="http://schemas.openxmlformats.org/officeDocument/2006/relationships/image" Target="../media/image53.jpeg"/><Relationship Id="rId41" Type="http://schemas.openxmlformats.org/officeDocument/2006/relationships/image" Target="../media/image65.jpeg"/><Relationship Id="rId54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32" Type="http://schemas.openxmlformats.org/officeDocument/2006/relationships/image" Target="../media/image56.jpeg"/><Relationship Id="rId37" Type="http://schemas.openxmlformats.org/officeDocument/2006/relationships/image" Target="../media/image61.jpeg"/><Relationship Id="rId40" Type="http://schemas.openxmlformats.org/officeDocument/2006/relationships/image" Target="../media/image64.jpeg"/><Relationship Id="rId45" Type="http://schemas.openxmlformats.org/officeDocument/2006/relationships/image" Target="../media/image69.jpeg"/><Relationship Id="rId53" Type="http://schemas.openxmlformats.org/officeDocument/2006/relationships/image" Target="../media/image77.jpeg"/><Relationship Id="rId58" Type="http://schemas.openxmlformats.org/officeDocument/2006/relationships/hyperlink" Target="http://www.minzdrav.tatarstan.ru/" TargetMode="External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28" Type="http://schemas.openxmlformats.org/officeDocument/2006/relationships/image" Target="../media/image52.jpeg"/><Relationship Id="rId36" Type="http://schemas.openxmlformats.org/officeDocument/2006/relationships/image" Target="../media/image60.jpeg"/><Relationship Id="rId49" Type="http://schemas.openxmlformats.org/officeDocument/2006/relationships/image" Target="../media/image73.jpeg"/><Relationship Id="rId57" Type="http://schemas.openxmlformats.org/officeDocument/2006/relationships/image" Target="../media/image81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31" Type="http://schemas.openxmlformats.org/officeDocument/2006/relationships/image" Target="../media/image55.jpeg"/><Relationship Id="rId44" Type="http://schemas.openxmlformats.org/officeDocument/2006/relationships/image" Target="../media/image68.jpeg"/><Relationship Id="rId52" Type="http://schemas.openxmlformats.org/officeDocument/2006/relationships/image" Target="../media/image76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Relationship Id="rId27" Type="http://schemas.openxmlformats.org/officeDocument/2006/relationships/image" Target="../media/image51.jpeg"/><Relationship Id="rId30" Type="http://schemas.openxmlformats.org/officeDocument/2006/relationships/image" Target="../media/image54.jpeg"/><Relationship Id="rId35" Type="http://schemas.openxmlformats.org/officeDocument/2006/relationships/image" Target="../media/image59.jpeg"/><Relationship Id="rId43" Type="http://schemas.openxmlformats.org/officeDocument/2006/relationships/image" Target="../media/image67.jpeg"/><Relationship Id="rId48" Type="http://schemas.openxmlformats.org/officeDocument/2006/relationships/image" Target="../media/image72.jpeg"/><Relationship Id="rId56" Type="http://schemas.openxmlformats.org/officeDocument/2006/relationships/image" Target="../media/image80.jpeg"/><Relationship Id="rId8" Type="http://schemas.openxmlformats.org/officeDocument/2006/relationships/image" Target="../media/image32.jpeg"/><Relationship Id="rId51" Type="http://schemas.openxmlformats.org/officeDocument/2006/relationships/image" Target="../media/image75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7" Type="http://schemas.openxmlformats.org/officeDocument/2006/relationships/hyperlink" Target="http://www.minzdrav.tatarstan.ru/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zdrav.tatarstan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zdrav.tatarstan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nzdrav.tatarstan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nzdrav.tatarstan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hyperlink" Target="http://www.minzdrav.tatarstan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nzdrav.tatarstan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zdrav.tatarstan.ru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zdrav.tatarstan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6730" y="404664"/>
            <a:ext cx="5698162" cy="4176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0" dirty="0">
                <a:effectLst/>
                <a:latin typeface="Arial Narrow" pitchFamily="34" charset="0"/>
              </a:rPr>
              <a:t>Федеральный</a:t>
            </a:r>
            <a:r>
              <a:rPr lang="ru-RU" b="0" dirty="0">
                <a:effectLst/>
                <a:latin typeface="Arial Narrow" pitchFamily="34" charset="0"/>
              </a:rPr>
              <a:t> проект </a:t>
            </a:r>
          </a:p>
          <a:p>
            <a:r>
              <a:rPr lang="ru-RU" sz="2400" b="0" dirty="0">
                <a:effectLst/>
                <a:latin typeface="Arial Narrow" pitchFamily="34" charset="0"/>
              </a:rPr>
              <a:t>Качество жизни </a:t>
            </a:r>
            <a:endParaRPr lang="ru-RU" sz="2400" b="0" dirty="0" smtClean="0">
              <a:effectLst/>
              <a:latin typeface="Arial Narrow" pitchFamily="34" charset="0"/>
            </a:endParaRPr>
          </a:p>
          <a:p>
            <a:r>
              <a:rPr lang="ru-RU" sz="2400" b="0" dirty="0" smtClean="0">
                <a:effectLst/>
                <a:latin typeface="Arial Narrow" pitchFamily="34" charset="0"/>
              </a:rPr>
              <a:t>(</a:t>
            </a:r>
            <a:r>
              <a:rPr lang="ru-RU" sz="2400" b="0" dirty="0">
                <a:effectLst/>
                <a:latin typeface="Arial Narrow" pitchFamily="34" charset="0"/>
              </a:rPr>
              <a:t>Здоровье)</a:t>
            </a:r>
          </a:p>
          <a:p>
            <a:r>
              <a:rPr lang="ru-RU" sz="2400" b="0" dirty="0">
                <a:effectLst/>
                <a:latin typeface="Arial Narrow" pitchFamily="34" charset="0"/>
              </a:rPr>
              <a:t>Республика </a:t>
            </a:r>
            <a:r>
              <a:rPr lang="ru-RU" sz="2400" b="0" dirty="0" smtClean="0">
                <a:effectLst/>
                <a:latin typeface="Arial Narrow" pitchFamily="34" charset="0"/>
              </a:rPr>
              <a:t>Татарстан</a:t>
            </a:r>
          </a:p>
          <a:p>
            <a:endParaRPr lang="ru-RU" dirty="0">
              <a:effectLst/>
              <a:latin typeface="Arial Narrow" pitchFamily="34" charset="0"/>
            </a:endParaRPr>
          </a:p>
          <a:p>
            <a:r>
              <a:rPr lang="ru-RU" sz="6600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«Умный ФАП»</a:t>
            </a:r>
            <a:endParaRPr lang="ru-RU" sz="6600" dirty="0">
              <a:solidFill>
                <a:srgbClr val="C00000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94116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Министр здравоохранения Республики Татарстан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Айрат Закиевич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Фаррахов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803" y="6525344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2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013" y="35332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Министерство здравоохранения Республики Татарстан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rendel\Desktop\Чемодан3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809" y="2276872"/>
            <a:ext cx="3668119" cy="4536504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1403648" y="764704"/>
            <a:ext cx="7316224" cy="1213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Система 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удаленного мониторинга физиологических параметров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человека. Автоматизации </a:t>
            </a:r>
            <a:r>
              <a:rPr lang="ru-RU" sz="2000" dirty="0" err="1">
                <a:solidFill>
                  <a:srgbClr val="002060"/>
                </a:solidFill>
                <a:latin typeface="Arial Narrow" pitchFamily="34" charset="0"/>
              </a:rPr>
              <a:t>скрининговых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исследований и обработки данных. 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иагностики 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и диспансеризации 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населения.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78083"/>
            <a:ext cx="4572032" cy="2355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Номер слайда 3"/>
          <p:cNvSpPr txBox="1">
            <a:spLocks/>
          </p:cNvSpPr>
          <p:nvPr/>
        </p:nvSpPr>
        <p:spPr>
          <a:xfrm>
            <a:off x="7495736" y="635635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/>
              <a:pPr eaLnBrk="1" hangingPunct="1"/>
              <a:t>10</a:t>
            </a:fld>
            <a:endParaRPr lang="ru-RU" sz="1400" dirty="0" smtClean="0"/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1115616" y="44624"/>
            <a:ext cx="784887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/>
                <a:latin typeface="Arial Narrow" pitchFamily="34" charset="0"/>
              </a:rPr>
              <a:t>Комплексное решение: </a:t>
            </a:r>
            <a:r>
              <a:rPr lang="ru-RU" sz="2800" b="0" dirty="0" smtClean="0">
                <a:effectLst/>
                <a:latin typeface="Arial Narrow" pitchFamily="34" charset="0"/>
              </a:rPr>
              <a:t>оборудование</a:t>
            </a:r>
            <a:endParaRPr lang="ru-RU" sz="2800" b="0" dirty="0">
              <a:effectLst/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213285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Arial Narrow" pitchFamily="34" charset="0"/>
              </a:rPr>
              <a:t>«Мобильный диагностический комплекс».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5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15616" y="116632"/>
            <a:ext cx="784887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/>
                <a:latin typeface="Arial Narrow" pitchFamily="34" charset="0"/>
              </a:rPr>
              <a:t>Комплексное решение: </a:t>
            </a:r>
            <a:r>
              <a:rPr lang="ru-RU" sz="2800" b="0" dirty="0" smtClean="0">
                <a:effectLst/>
                <a:latin typeface="Arial Narrow" pitchFamily="34" charset="0"/>
              </a:rPr>
              <a:t>оборудование</a:t>
            </a:r>
            <a:endParaRPr lang="ru-RU" sz="2800" b="0" dirty="0">
              <a:effectLst/>
              <a:latin typeface="Arial Narrow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01005"/>
              </p:ext>
            </p:extLst>
          </p:nvPr>
        </p:nvGraphicFramePr>
        <p:xfrm>
          <a:off x="107504" y="1052736"/>
          <a:ext cx="871296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908212"/>
                <a:gridCol w="2178242"/>
                <a:gridCol w="2178242"/>
              </a:tblGrid>
              <a:tr h="211048"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Сердечно-сосудистая система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Эндокринная система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Мочеполовая система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12-ти канальный ЭКГ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Пульсооксиметр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Тонометр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Глюкометр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Анализатор мочи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C:\Users\hrendel\Desktop\Чемодан3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485" y="5013176"/>
            <a:ext cx="1390923" cy="17748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5140349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Современное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 оборудование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Автоматический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 сбор и передача по 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GSM</a:t>
            </a:r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Простота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 и надежность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4" name="Picture 4" descr="https://encrypted-tbn1.gstatic.com/images?q=tbn:ANd9GcRcKwbpKiMhxhMpvDF36JfwlZC2j_ArnVaYphB2OktA0r63B25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1.gstatic.com/images?q=tbn:ANd9GcRcKwbpKiMhxhMpvDF36JfwlZC2j_ArnVaYphB2OktA0r63B25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395984" cy="3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1.gstatic.com/images?q=tbn:ANd9GcRcKwbpKiMhxhMpvDF36JfwlZC2j_ArnVaYphB2OktA0r63B25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1.gstatic.com/images?q=tbn:ANd9GcRcKwbpKiMhxhMpvDF36JfwlZC2j_ArnVaYphB2OktA0r63B25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95984" cy="3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encrypted-tbn1.gstatic.com/images?q=tbn:ANd9GcRcKwbpKiMhxhMpvDF36JfwlZC2j_ArnVaYphB2OktA0r63B25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789040"/>
            <a:ext cx="395984" cy="3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11</a:t>
            </a:fld>
            <a:endParaRPr lang="ru-RU" sz="1400" dirty="0" smtClean="0">
              <a:latin typeface="Arial Narrow" pitchFamily="34" charset="0"/>
            </a:endParaRPr>
          </a:p>
        </p:txBody>
      </p:sp>
      <p:pic>
        <p:nvPicPr>
          <p:cNvPr id="16" name="Picture 4" descr="https://encrypted-tbn1.gstatic.com/images?q=tbn:ANd9GcRcKwbpKiMhxhMpvDF36JfwlZC2j_ArnVaYphB2OktA0r63B25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286" y="3820938"/>
            <a:ext cx="395984" cy="3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1.gstatic.com/images?q=tbn:ANd9GcRcKwbpKiMhxhMpvDF36JfwlZC2j_ArnVaYphB2OktA0r63B25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100" y="3842203"/>
            <a:ext cx="395984" cy="3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5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44624"/>
            <a:ext cx="7700205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effectLst/>
                <a:latin typeface="Arial Narrow" pitchFamily="34" charset="0"/>
              </a:rPr>
              <a:t>Новая технология работы с участием диспетчерского центра (ДЦ)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9301" y="1197144"/>
            <a:ext cx="8231171" cy="3589013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79512" y="482851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Удаленная диагностика 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за 10 мин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Система 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автоматического контроля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и координация в ДЦ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Работа с данными, имеющих 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отклонения от заданных параметров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Контакт с пациентом и  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мониторинг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лечения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Оперативная реакция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врача и ДЦ на состояние здоровья и адекватности лечения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12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5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44624"/>
            <a:ext cx="7700205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/>
                <a:latin typeface="Arial Narrow" pitchFamily="34" charset="0"/>
              </a:rPr>
              <a:t>Апробация системы</a:t>
            </a:r>
            <a:endParaRPr lang="ru-RU" dirty="0">
              <a:effectLst/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20" y="2996952"/>
            <a:ext cx="7594600" cy="3847781"/>
          </a:xfrm>
          <a:prstGeom prst="rect">
            <a:avLst/>
          </a:prstGeom>
          <a:noFill/>
          <a:effectLst>
            <a:outerShdw blurRad="444500" dist="292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>
              <a:rot lat="18600000" lon="0" rev="0"/>
            </a:camera>
            <a:lightRig rig="soft" dir="t"/>
          </a:scene3d>
          <a:sp3d prstMaterial="matte"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120" y="3156739"/>
            <a:ext cx="924595" cy="1279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390012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effectLst/>
                <a:latin typeface="Arial Narrow" pitchFamily="34" charset="0"/>
              </a:rPr>
              <a:t>Гипертоническая болезнь </a:t>
            </a:r>
            <a:r>
              <a:rPr lang="ru-RU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15,1%</a:t>
            </a:r>
            <a:endParaRPr lang="ru-RU" dirty="0"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207" y="1669932"/>
            <a:ext cx="8636000" cy="461665"/>
          </a:xfrm>
          <a:prstGeom prst="rect">
            <a:avLst/>
          </a:prstGeom>
        </p:spPr>
        <p:txBody>
          <a:bodyPr lIns="107263" tIns="53630" rIns="107263" bIns="53630"/>
          <a:lstStyle>
            <a:defPPr>
              <a:defRPr lang="ru-RU"/>
            </a:defPPr>
            <a:lvl1pPr eaLnBrk="0" hangingPunct="0"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5200"/>
            </a:lvl2pPr>
            <a:lvl3pPr algn="ctr" eaLnBrk="0" hangingPunct="0">
              <a:defRPr sz="5200"/>
            </a:lvl3pPr>
            <a:lvl4pPr algn="ctr" eaLnBrk="0" hangingPunct="0">
              <a:defRPr sz="5200"/>
            </a:lvl4pPr>
            <a:lvl5pPr algn="ctr" eaLnBrk="0" hangingPunct="0">
              <a:defRPr sz="5200"/>
            </a:lvl5pPr>
            <a:lvl6pPr marL="536311" algn="ctr" fontAlgn="base">
              <a:spcBef>
                <a:spcPct val="0"/>
              </a:spcBef>
              <a:spcAft>
                <a:spcPct val="0"/>
              </a:spcAft>
              <a:defRPr sz="5200"/>
            </a:lvl6pPr>
            <a:lvl7pPr marL="1072621" algn="ctr" fontAlgn="base">
              <a:spcBef>
                <a:spcPct val="0"/>
              </a:spcBef>
              <a:spcAft>
                <a:spcPct val="0"/>
              </a:spcAft>
              <a:defRPr sz="5200"/>
            </a:lvl7pPr>
            <a:lvl8pPr marL="1608932" algn="ctr" fontAlgn="base">
              <a:spcBef>
                <a:spcPct val="0"/>
              </a:spcBef>
              <a:spcAft>
                <a:spcPct val="0"/>
              </a:spcAft>
              <a:defRPr sz="5200"/>
            </a:lvl8pPr>
            <a:lvl9pPr marL="2145243" algn="ctr" fontAlgn="base">
              <a:spcBef>
                <a:spcPct val="0"/>
              </a:spcBef>
              <a:spcAft>
                <a:spcPct val="0"/>
              </a:spcAft>
              <a:defRPr sz="5200"/>
            </a:lvl9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Narrow" pitchFamily="34" charset="0"/>
              </a:rPr>
              <a:t>Контроль: стандартный подход</a:t>
            </a:r>
            <a:endParaRPr lang="ru-RU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894068"/>
            <a:ext cx="175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effectLst/>
                <a:latin typeface="Arial Narrow" pitchFamily="34" charset="0"/>
              </a:rPr>
              <a:t>Сахарный диабет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2,7%</a:t>
            </a:r>
            <a:endParaRPr lang="ru-RU" sz="2000" dirty="0"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2279095"/>
            <a:ext cx="234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effectLst/>
                <a:latin typeface="Arial Narrow" pitchFamily="34" charset="0"/>
              </a:rPr>
              <a:t>Мочеполовые болезни </a:t>
            </a:r>
            <a:r>
              <a:rPr lang="ru-RU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25,7%</a:t>
            </a:r>
            <a:endParaRPr lang="ru-RU" dirty="0"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5067" y="836712"/>
            <a:ext cx="5790604" cy="461665"/>
          </a:xfrm>
          <a:prstGeom prst="rect">
            <a:avLst/>
          </a:prstGeom>
        </p:spPr>
        <p:txBody>
          <a:bodyPr lIns="107263" tIns="53630" rIns="107263" bIns="53630"/>
          <a:lstStyle>
            <a:defPPr>
              <a:defRPr lang="ru-RU"/>
            </a:defPPr>
            <a:lvl1pPr eaLnBrk="0" hangingPunct="0"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5200"/>
            </a:lvl2pPr>
            <a:lvl3pPr algn="ctr" eaLnBrk="0" hangingPunct="0">
              <a:defRPr sz="5200"/>
            </a:lvl3pPr>
            <a:lvl4pPr algn="ctr" eaLnBrk="0" hangingPunct="0">
              <a:defRPr sz="5200"/>
            </a:lvl4pPr>
            <a:lvl5pPr algn="ctr" eaLnBrk="0" hangingPunct="0">
              <a:defRPr sz="5200"/>
            </a:lvl5pPr>
            <a:lvl6pPr marL="536311" algn="ctr" fontAlgn="base">
              <a:spcBef>
                <a:spcPct val="0"/>
              </a:spcBef>
              <a:spcAft>
                <a:spcPct val="0"/>
              </a:spcAft>
              <a:defRPr sz="5200"/>
            </a:lvl6pPr>
            <a:lvl7pPr marL="1072621" algn="ctr" fontAlgn="base">
              <a:spcBef>
                <a:spcPct val="0"/>
              </a:spcBef>
              <a:spcAft>
                <a:spcPct val="0"/>
              </a:spcAft>
              <a:defRPr sz="5200"/>
            </a:lvl7pPr>
            <a:lvl8pPr marL="1608932" algn="ctr" fontAlgn="base">
              <a:spcBef>
                <a:spcPct val="0"/>
              </a:spcBef>
              <a:spcAft>
                <a:spcPct val="0"/>
              </a:spcAft>
              <a:defRPr sz="5200"/>
            </a:lvl8pPr>
            <a:lvl9pPr marL="2145243" algn="ctr" fontAlgn="base">
              <a:spcBef>
                <a:spcPct val="0"/>
              </a:spcBef>
              <a:spcAft>
                <a:spcPct val="0"/>
              </a:spcAft>
              <a:defRPr sz="5200"/>
            </a:lvl9pPr>
          </a:lstStyle>
          <a:p>
            <a:pPr algn="ctr"/>
            <a:r>
              <a:rPr lang="ru-RU" sz="2000" dirty="0" smtClean="0">
                <a:latin typeface="Arial Narrow" pitchFamily="34" charset="0"/>
              </a:rPr>
              <a:t>Высокогорский район Республики Татарстан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655" y="3756647"/>
            <a:ext cx="893165" cy="8931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443" y="3157739"/>
            <a:ext cx="1305601" cy="1530173"/>
          </a:xfrm>
          <a:prstGeom prst="rect">
            <a:avLst/>
          </a:prstGeom>
        </p:spPr>
      </p:pic>
      <p:pic>
        <p:nvPicPr>
          <p:cNvPr id="14" name="Picture 4" descr="C:\Users\hrendel\Desktop\Чемодан3s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833" y="4649812"/>
            <a:ext cx="1244122" cy="1587500"/>
          </a:xfrm>
          <a:prstGeom prst="rect">
            <a:avLst/>
          </a:prstGeom>
          <a:noFill/>
        </p:spPr>
      </p:pic>
      <p:sp>
        <p:nvSpPr>
          <p:cNvPr id="15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13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7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090728" y="136278"/>
            <a:ext cx="7484181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effectLst/>
                <a:latin typeface="Arial Narrow" pitchFamily="34" charset="0"/>
              </a:rPr>
              <a:t>История проекта</a:t>
            </a:r>
            <a:endParaRPr lang="ru-RU" sz="2800" b="0" dirty="0">
              <a:effectLst/>
              <a:latin typeface="Arial Narrow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1628800"/>
            <a:ext cx="75329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2010 – Модернизация и инновации в сельском здравоохранении – анализ и решения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2011 – Разработка пилотных решений – система телемедицины, мед. пункты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2012 – Апробация информационной системы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телемедицины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, монтаж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74</a:t>
            </a:r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 ФАП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40231808"/>
              </p:ext>
            </p:extLst>
          </p:nvPr>
        </p:nvGraphicFramePr>
        <p:xfrm>
          <a:off x="20315" y="3836840"/>
          <a:ext cx="8728149" cy="312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D:\Downloads\Drugstore-ico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586" y="5189483"/>
            <a:ext cx="841914" cy="841914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ownloads\Drugstore-ico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543" y="5164083"/>
            <a:ext cx="841914" cy="841914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wnloads\Drugstore-ico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543" y="4743126"/>
            <a:ext cx="841914" cy="841914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ownloads\Drugstore-ico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443" y="5142164"/>
            <a:ext cx="841914" cy="841914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ownloads\Drugstore-ico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537" y="4721207"/>
            <a:ext cx="841914" cy="841914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prof.labor.ru/profinvalid/uploads/85f667/85f66764d0204333e2ea06feef1d379a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082" y="5189483"/>
            <a:ext cx="1547131" cy="738692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90439" y="4356393"/>
            <a:ext cx="234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Narrow" pitchFamily="34" charset="0"/>
              </a:rPr>
              <a:t>Апробация</a:t>
            </a:r>
            <a:endParaRPr lang="ru-RU" sz="3200" b="1" dirty="0">
              <a:solidFill>
                <a:srgbClr val="92D05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5663" y="4356393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Arial Narrow" pitchFamily="34" charset="0"/>
              </a:rPr>
              <a:t>Разработка</a:t>
            </a:r>
            <a:endParaRPr lang="ru-RU" sz="32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pic>
        <p:nvPicPr>
          <p:cNvPr id="18" name="Picture 4" descr="C:\Users\hrendel\Desktop\Чемодан3s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999" y="5154155"/>
            <a:ext cx="609165" cy="777295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92082" y="4365104"/>
            <a:ext cx="154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Анализ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" name="Picture 4" descr="C:\Users\hrendel\Desktop\Чемодан3s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775" y="5136574"/>
            <a:ext cx="609165" cy="777295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14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8803" y="6546830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10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4" y="905303"/>
            <a:ext cx="1080120" cy="7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251" y="3526763"/>
            <a:ext cx="1041749" cy="8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497" y="4398368"/>
            <a:ext cx="1022744" cy="8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1765325"/>
            <a:ext cx="1080121" cy="7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497" y="3527979"/>
            <a:ext cx="1032278" cy="83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7899" y="1765326"/>
            <a:ext cx="1004462" cy="7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7899" y="6093340"/>
            <a:ext cx="1004462" cy="72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1986" y="1765326"/>
            <a:ext cx="1030134" cy="7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6669" y="4437112"/>
            <a:ext cx="102545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8704" y="1765325"/>
            <a:ext cx="1014300" cy="7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4327" y="5296002"/>
            <a:ext cx="1030133" cy="72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0351" y="4437112"/>
            <a:ext cx="104164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2631772"/>
            <a:ext cx="1080119" cy="8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39" y="1765326"/>
            <a:ext cx="1080120" cy="7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0251" y="1765325"/>
            <a:ext cx="1041749" cy="7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7899" y="5301208"/>
            <a:ext cx="994132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1" y="5301206"/>
            <a:ext cx="1080118" cy="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 descr="C:\Users\timerzyanov\Desktop\ФАП\30_132707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0251" y="2631772"/>
            <a:ext cx="1041749" cy="8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6669" y="905305"/>
            <a:ext cx="1025451" cy="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765325"/>
            <a:ext cx="1008112" cy="7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39" y="2631772"/>
            <a:ext cx="1080121" cy="8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1" y="3527980"/>
            <a:ext cx="1080119" cy="83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7" y="1765325"/>
            <a:ext cx="1080120" cy="7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7" y="2631772"/>
            <a:ext cx="1080120" cy="8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1987" y="2637724"/>
            <a:ext cx="1030134" cy="8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8704" y="2637724"/>
            <a:ext cx="1014300" cy="8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7" y="5301208"/>
            <a:ext cx="10801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F:\001 ЗАДАНИЯ МИНИСТРА\21 РЦП Первичка\3 Совещания\3 ПрезидиумГосСоветаРТ Детство24.01.13\Довески\1 (8).JPG"/>
          <p:cNvPicPr>
            <a:picLocks noChangeAspect="1" noChangeArrowheads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7" y="6080963"/>
            <a:ext cx="1080119" cy="7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7581" y="3526763"/>
            <a:ext cx="1005423" cy="8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4" y="4437112"/>
            <a:ext cx="1080122" cy="78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0351" y="905304"/>
            <a:ext cx="1035302" cy="7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497" y="2637724"/>
            <a:ext cx="1022743" cy="8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7" y="905305"/>
            <a:ext cx="1080119" cy="78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1121" y="905304"/>
            <a:ext cx="1011883" cy="7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496" y="905303"/>
            <a:ext cx="1056446" cy="7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4" y="6080622"/>
            <a:ext cx="1080118" cy="7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905303"/>
            <a:ext cx="1080120" cy="7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7" y="899015"/>
            <a:ext cx="1008113" cy="79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IMG_0920"/>
          <p:cNvPicPr>
            <a:picLocks noChangeAspect="1" noChangeArrowheads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7898" y="3526763"/>
            <a:ext cx="1004463" cy="83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IMG_0876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4437111"/>
            <a:ext cx="1080120" cy="78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IMG_0891"/>
          <p:cNvPicPr>
            <a:picLocks noChangeAspect="1" noChangeArrowheads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7898" y="4437112"/>
            <a:ext cx="1000811" cy="78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7581" y="4437112"/>
            <a:ext cx="1005423" cy="78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3526763"/>
            <a:ext cx="1080122" cy="83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0251" y="5301208"/>
            <a:ext cx="10353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 descr="3"/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496" y="5296001"/>
            <a:ext cx="1022744" cy="7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4" y="5301208"/>
            <a:ext cx="1080118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 rotWithShape="1"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1121" y="6080963"/>
            <a:ext cx="1007069" cy="73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1508" y="5301208"/>
            <a:ext cx="98668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 rotWithShape="1"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2853" y="3527980"/>
            <a:ext cx="1009268" cy="83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6" y="4420680"/>
            <a:ext cx="1080119" cy="80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6669" y="6093296"/>
            <a:ext cx="1025451" cy="71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7899" y="2637724"/>
            <a:ext cx="994132" cy="8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4366" y="3526763"/>
            <a:ext cx="1080119" cy="83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0352" y="6093296"/>
            <a:ext cx="1035202" cy="71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 rotWithShape="1"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1" y="6080579"/>
            <a:ext cx="1080118" cy="73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6093294"/>
            <a:ext cx="1008112" cy="71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475656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Narrow" pitchFamily="34" charset="0"/>
              </a:rPr>
              <a:t>Модульные ФАПы, построенные в  2012 году</a:t>
            </a:r>
          </a:p>
        </p:txBody>
      </p:sp>
      <p:sp>
        <p:nvSpPr>
          <p:cNvPr id="61" name="Номер слайда 3"/>
          <p:cNvSpPr txBox="1">
            <a:spLocks/>
          </p:cNvSpPr>
          <p:nvPr/>
        </p:nvSpPr>
        <p:spPr>
          <a:xfrm>
            <a:off x="7495736" y="635635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/>
              <a:pPr eaLnBrk="1" hangingPunct="1"/>
              <a:t>15</a:t>
            </a:fld>
            <a:endParaRPr lang="ru-RU" sz="14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58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136279"/>
            <a:ext cx="7700205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 smtClean="0">
                <a:effectLst/>
                <a:latin typeface="Arial Narrow" pitchFamily="34" charset="0"/>
              </a:rPr>
              <a:t>Руководитель проекта</a:t>
            </a:r>
            <a:endParaRPr lang="ru-RU" sz="3200" b="0" dirty="0">
              <a:effectLst/>
              <a:latin typeface="Arial Narrow" pitchFamily="34" charset="0"/>
            </a:endParaRPr>
          </a:p>
        </p:txBody>
      </p:sp>
      <p:pic>
        <p:nvPicPr>
          <p:cNvPr id="15" name="Picture 2" descr="https://proj.edinros.ru/sites/default/files/imagecache/proj_logo_view/public/45/zdorovoe_ser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83859"/>
            <a:ext cx="2087069" cy="1569477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economsovet.ru/wp-content/uploads/2012/09/state-prog-logo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445" y="4980538"/>
            <a:ext cx="1483295" cy="1472798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proj.edinros.ru/sites/default/files/imagecache/proj_logo_view/public/54/rossiya_my_dolzhny_zhit_dol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920" y="5013176"/>
            <a:ext cx="1912068" cy="1430227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tatarstan.er.ru/media/userdata/project/2012/01/23/e11990c447fbc2812dd9c1e80915ee6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944" y="4869160"/>
            <a:ext cx="2257439" cy="1569477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Файл:Farrah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2019770" cy="3209614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16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1052736"/>
            <a:ext cx="785380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Министр здравоохранения Республики Татарстан </a:t>
            </a:r>
          </a:p>
          <a:p>
            <a:pPr algn="ctr">
              <a:buClr>
                <a:schemeClr val="tx2"/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А.З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Фаррахов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buClr>
                <a:schemeClr val="tx2"/>
              </a:buClr>
            </a:pPr>
            <a:endParaRPr lang="ru-RU" sz="3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endParaRPr lang="ru-RU" sz="800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endParaRPr lang="ru-RU" sz="8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endParaRPr lang="ru-RU" sz="8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Проекты: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Здоровое </a:t>
            </a: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сердце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Объединимся </a:t>
            </a: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борьбе с диабетом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Качество жизни (Здоровье)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Россия</a:t>
            </a: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: мы должны жить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долго     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7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Ivan_b\Обменник\от Артура\всякое\Фон презентац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0184230" cy="6885384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4221088"/>
            <a:ext cx="9793088" cy="2031325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…мы 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первую очередь должны будем помогать тем регионам, которые сами шевелятся и что-то делают для обустройства своих медиков.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кстати говоря, такие регионы есть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В.В. Путин</a:t>
            </a:r>
            <a:endParaRPr lang="ru-RU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4373"/>
            <a:ext cx="7772400" cy="1470025"/>
          </a:xfrm>
        </p:spPr>
        <p:txBody>
          <a:bodyPr/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30148"/>
            <a:ext cx="6400800" cy="1752600"/>
          </a:xfrm>
        </p:spPr>
        <p:txBody>
          <a:bodyPr/>
          <a:lstStyle/>
          <a:p>
            <a:endParaRPr lang="ru-RU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930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192275" y="44624"/>
            <a:ext cx="7484181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Ожидаемая динамика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естественного прироста населения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7" y="1668105"/>
            <a:ext cx="8562975" cy="5010150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2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87211" y="1263675"/>
            <a:ext cx="504056" cy="2246333"/>
          </a:xfrm>
          <a:prstGeom prst="rect">
            <a:avLst/>
          </a:prstGeom>
          <a:solidFill>
            <a:srgbClr val="FF0000"/>
          </a:solidFill>
          <a:ln w="9525">
            <a:solidFill>
              <a:srgbClr val="7B7D7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4612" y="15658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+</a:t>
            </a:r>
            <a:r>
              <a:rPr lang="en-US" dirty="0" smtClean="0">
                <a:latin typeface="Arial Narrow" pitchFamily="34" charset="0"/>
              </a:rPr>
              <a:t>4,2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8296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+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65673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+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9119" y="5132912"/>
            <a:ext cx="22248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ОЖИДАЕМАЯ ПРОДОЛЖИТЕЛЬНОСТЬ ЖИЗНИ 75,0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2330" y="514575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2020</a:t>
            </a:r>
            <a:endParaRPr lang="ru-RU" sz="4800" b="1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380312" y="3532241"/>
            <a:ext cx="81782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62660" y="3532241"/>
            <a:ext cx="63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itchFamily="34" charset="0"/>
                <a:cs typeface="Times New Roman" panose="02020603050405020304" pitchFamily="18" charset="0"/>
              </a:rPr>
              <a:t>2020</a:t>
            </a:r>
            <a:endParaRPr lang="ru-RU" sz="14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73300" y="5963909"/>
            <a:ext cx="2756473" cy="34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7655" y="1700740"/>
            <a:ext cx="2756473" cy="34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66211" y="4844880"/>
            <a:ext cx="2756473" cy="345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9190" y="4221019"/>
            <a:ext cx="22248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ОЖИДАЕМАЯ ПРОДОЛЖИТЕЛЬНОСТЬ ЖИЗНИ 71,8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2330" y="42210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2012</a:t>
            </a:r>
            <a:endParaRPr lang="ru-RU" sz="4800" b="1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8803" y="6525344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3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136279"/>
            <a:ext cx="7484181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>
                <a:effectLst/>
                <a:latin typeface="Arial Narrow" pitchFamily="34" charset="0"/>
              </a:rPr>
              <a:t>Основная проблема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42351"/>
              </p:ext>
            </p:extLst>
          </p:nvPr>
        </p:nvGraphicFramePr>
        <p:xfrm>
          <a:off x="77146" y="1340768"/>
          <a:ext cx="8959350" cy="273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976"/>
                <a:gridCol w="1485618"/>
                <a:gridCol w="1708461"/>
                <a:gridCol w="1931305"/>
                <a:gridCol w="2376990"/>
              </a:tblGrid>
              <a:tr h="899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Население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Прирост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Заболеваемость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Смертность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</a:tr>
              <a:tr h="8009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ГОРОД</a:t>
                      </a: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8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75%</a:t>
                      </a:r>
                      <a:endParaRPr lang="ru-RU" sz="28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8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2,6</a:t>
                      </a:r>
                      <a:endParaRPr lang="ru-RU" sz="28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8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1920</a:t>
                      </a:r>
                      <a:endParaRPr lang="ru-RU" sz="28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8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11,2</a:t>
                      </a:r>
                      <a:endParaRPr lang="ru-RU" sz="28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</a:tr>
              <a:tr h="10354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СЕЛО</a:t>
                      </a:r>
                      <a:endParaRPr lang="ru-RU" sz="28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800" b="0" kern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25%</a:t>
                      </a:r>
                      <a:endParaRPr lang="ru-RU" sz="28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3600" b="0" kern="1200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- 4,1</a:t>
                      </a:r>
                      <a:endParaRPr lang="ru-RU" sz="3600" b="0" kern="12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2800" b="0" kern="1200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1120</a:t>
                      </a:r>
                      <a:endParaRPr lang="ru-RU" sz="2800" b="0" kern="12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ru-RU" sz="3600" b="0" kern="1200" dirty="0" smtClean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+mj-ea"/>
                          <a:cs typeface="+mj-cs"/>
                        </a:rPr>
                        <a:t>16,2</a:t>
                      </a:r>
                      <a:endParaRPr lang="ru-RU" sz="3600" b="0" kern="1200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44371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1. Демографическая ситуация на селе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существенно ухудшает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общие показатели.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2. Более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н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изкая заболеваемость при высокой смертности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на селе 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связана с ограниченными диагностическими возможностями и несвоевременностью обращений.</a:t>
            </a:r>
            <a:endParaRPr lang="ru-RU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3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803" y="6525344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2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136279"/>
            <a:ext cx="7484181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/>
                <a:latin typeface="Arial Narrow" pitchFamily="34" charset="0"/>
              </a:rPr>
              <a:t>Проблемы села</a:t>
            </a:r>
            <a:endParaRPr lang="ru-RU" dirty="0">
              <a:effectLst/>
              <a:latin typeface="Arial Narrow" pitchFamily="34" charset="0"/>
            </a:endParaRPr>
          </a:p>
        </p:txBody>
      </p:sp>
      <p:pic>
        <p:nvPicPr>
          <p:cNvPr id="9" name="Picture 2" descr="D:\БК 27.02.12\Агрыз\Сведения по ФАП\Фотографии ФАП\Шаршадински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816308" cy="2497212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01" y="3933056"/>
            <a:ext cx="3522751" cy="2497212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84784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4200" b="1" dirty="0" smtClean="0">
                <a:solidFill>
                  <a:srgbClr val="C00000"/>
                </a:solidFill>
                <a:latin typeface="Arial Narrow" pitchFamily="34" charset="0"/>
              </a:rPr>
              <a:t>Высокие </a:t>
            </a:r>
            <a:r>
              <a:rPr lang="ru-RU" sz="4200" b="1" dirty="0">
                <a:solidFill>
                  <a:srgbClr val="C00000"/>
                </a:solidFill>
                <a:latin typeface="Arial Narrow" pitchFamily="34" charset="0"/>
              </a:rPr>
              <a:t>затраты</a:t>
            </a:r>
            <a:r>
              <a:rPr lang="en-US" sz="4200" b="1" dirty="0">
                <a:solidFill>
                  <a:srgbClr val="C00000"/>
                </a:solidFill>
                <a:latin typeface="Arial Narrow" pitchFamily="34" charset="0"/>
              </a:rPr>
              <a:t>!</a:t>
            </a:r>
            <a:endParaRPr lang="ru-RU" sz="42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4200" b="1" dirty="0" smtClean="0">
                <a:solidFill>
                  <a:srgbClr val="C00000"/>
                </a:solidFill>
                <a:latin typeface="Arial Narrow" pitchFamily="34" charset="0"/>
              </a:rPr>
              <a:t>Низкая </a:t>
            </a:r>
            <a:r>
              <a:rPr lang="ru-RU" sz="4200" b="1" dirty="0">
                <a:solidFill>
                  <a:srgbClr val="C00000"/>
                </a:solidFill>
                <a:latin typeface="Arial Narrow" pitchFamily="34" charset="0"/>
              </a:rPr>
              <a:t>производительность труда</a:t>
            </a:r>
            <a:r>
              <a:rPr lang="en-US" sz="4200" b="1" dirty="0">
                <a:solidFill>
                  <a:srgbClr val="C00000"/>
                </a:solidFill>
                <a:latin typeface="Arial Narrow" pitchFamily="34" charset="0"/>
              </a:rPr>
              <a:t>!</a:t>
            </a:r>
            <a:endParaRPr lang="ru-RU" sz="4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4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803" y="6525344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4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136279"/>
            <a:ext cx="7484181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/>
                <a:latin typeface="Arial Narrow" pitchFamily="34" charset="0"/>
              </a:rPr>
              <a:t>Цели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340768"/>
            <a:ext cx="88028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  <a:latin typeface="Arial Narrow" pitchFamily="34" charset="0"/>
              </a:rPr>
              <a:t>Качественное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 изменение здоровья сельских жителей за счет системного изменения организации медицинского обслуживания на селе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Предсказуемое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 управление 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бюджетом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Повышение эффективности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 работы медицинского персонала 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Picture 2" descr="http://aifudm.net/upload/iblock/f4e/f4ec0881a26e79e0073217f162b62b2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135" y="4581128"/>
            <a:ext cx="2676027" cy="1754285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bezformata.ru/content/Images/000/022/152/image22152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161" y="4522048"/>
            <a:ext cx="2706135" cy="1787272"/>
          </a:xfrm>
          <a:prstGeom prst="rect">
            <a:avLst/>
          </a:prstGeom>
          <a:noFill/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5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8803" y="6525344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4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331640" y="116632"/>
            <a:ext cx="7484181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/>
                <a:latin typeface="Arial Narrow" pitchFamily="34" charset="0"/>
              </a:rPr>
              <a:t>Комплексное решение: 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83568" y="2278613"/>
            <a:ext cx="3483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3600" b="1" dirty="0" smtClean="0">
                <a:solidFill>
                  <a:srgbClr val="C00000"/>
                </a:solidFill>
                <a:latin typeface="Arial" charset="0"/>
              </a:rPr>
              <a:t>+227 </a:t>
            </a:r>
            <a:r>
              <a:rPr lang="ru-RU" sz="3600" b="1" dirty="0">
                <a:solidFill>
                  <a:srgbClr val="C00000"/>
                </a:solidFill>
                <a:latin typeface="Arial" charset="0"/>
              </a:rPr>
              <a:t>до </a:t>
            </a:r>
            <a:r>
              <a:rPr lang="ru-RU" sz="3600" b="1" dirty="0" smtClean="0">
                <a:solidFill>
                  <a:srgbClr val="C00000"/>
                </a:solidFill>
                <a:latin typeface="Arial" charset="0"/>
              </a:rPr>
              <a:t>2017 г.</a:t>
            </a:r>
            <a:endParaRPr lang="ru-RU" sz="36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9" name="Picture 5" descr="C:\Users\Пользователь\AppData\Local\Microsoft\Windows\Temporary Internet Files\Content.Outlook\WIUOSMR3\Group 11-_MG_8687__MG_8703-17 image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4" r="99600">
                        <a14:foregroundMark x1="12542" y1="10784" x2="23282" y2="56209"/>
                        <a14:foregroundMark x1="91328" y1="18791" x2="7672" y2="27124"/>
                        <a14:foregroundMark x1="6938" y1="23856" x2="6738" y2="80392"/>
                        <a14:foregroundMark x1="4136" y1="81699" x2="4603" y2="92157"/>
                        <a14:foregroundMark x1="17011" y1="93954" x2="97265" y2="92320"/>
                        <a14:foregroundMark x1="96331" y1="39052" x2="91661" y2="6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140968"/>
            <a:ext cx="9144000" cy="37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47664" y="83671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ИСПОЛЬЗОВАНИЕ ТИПОВЫХ МОДУЛЬНЫХ КОНСТРУКЦИЙ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6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4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  <p:pic>
        <p:nvPicPr>
          <p:cNvPr id="10" name="Picture 2" descr="C:\Users\Пользователь\Desktop\ФОТО\МЗ РТ\НЧ 15.02.2012 с ВП\IMG_71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7" b="100000" l="423" r="100000">
                        <a14:foregroundMark x1="94926" y1="7937" x2="8034" y2="7302"/>
                        <a14:foregroundMark x1="17125" y1="24127" x2="95349" y2="95556"/>
                        <a14:foregroundMark x1="98520" y1="16190" x2="9725" y2="89206"/>
                        <a14:foregroundMark x1="10359" y1="2857" x2="80338" y2="6984"/>
                        <a14:foregroundMark x1="5285" y1="39048" x2="5074" y2="91429"/>
                        <a14:foregroundMark x1="26427" y1="88254" x2="81607" y2="90476"/>
                        <a14:foregroundMark x1="95772" y1="46984" x2="96195" y2="92698"/>
                        <a14:foregroundMark x1="24947" y1="58730" x2="56025" y2="90794"/>
                        <a14:foregroundMark x1="21353" y1="41270" x2="9514" y2="61270"/>
                        <a14:foregroundMark x1="81395" y1="43492" x2="93869" y2="89524"/>
                        <a14:foregroundMark x1="70825" y1="18095" x2="27273" y2="4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880320" cy="192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272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116632"/>
            <a:ext cx="7484181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/>
                <a:latin typeface="Arial Narrow" pitchFamily="34" charset="0"/>
              </a:rPr>
              <a:t>Комплексное решение </a:t>
            </a:r>
            <a:r>
              <a:rPr lang="ru-RU" sz="2800" b="0" dirty="0" smtClean="0">
                <a:effectLst/>
                <a:latin typeface="Arial Narrow" pitchFamily="34" charset="0"/>
              </a:rPr>
              <a:t>– </a:t>
            </a:r>
          </a:p>
          <a:p>
            <a:r>
              <a:rPr lang="ru-RU" sz="2800" b="0" dirty="0" smtClean="0">
                <a:effectLst/>
                <a:latin typeface="Arial Narrow" pitchFamily="34" charset="0"/>
              </a:rPr>
              <a:t>типовые стандарты оснащения</a:t>
            </a:r>
            <a:endParaRPr lang="ru-RU" sz="2800" b="0" dirty="0">
              <a:effectLst/>
              <a:latin typeface="Arial Narrow" pitchFamily="34" charset="0"/>
            </a:endParaRPr>
          </a:p>
        </p:txBody>
      </p:sp>
      <p:pic>
        <p:nvPicPr>
          <p:cNvPr id="9" name="Picture 2" descr="C:\Users\Пользователь\Desktop\ФОТО\МЗ РТ\[Group 8]-_MG_8606__MG_8620-15 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35762" cy="40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рабочие\мероприятия\коллегия\2013\Itogi_20121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153" y="5305797"/>
            <a:ext cx="7133299" cy="78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60212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</a:rPr>
              <a:t>Прозрачность бюджета. Качество. Экономия.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7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4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136279"/>
            <a:ext cx="7700205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/>
                <a:latin typeface="Arial Narrow" pitchFamily="34" charset="0"/>
              </a:rPr>
              <a:t>Ресурсосбережение. </a:t>
            </a:r>
            <a:r>
              <a:rPr lang="ru-RU" dirty="0" err="1">
                <a:effectLst/>
                <a:latin typeface="Arial Narrow" pitchFamily="34" charset="0"/>
              </a:rPr>
              <a:t>Энергоэффективность</a:t>
            </a:r>
            <a:r>
              <a:rPr lang="ru-RU" sz="2800" b="0" dirty="0" smtClean="0">
                <a:effectLst/>
                <a:latin typeface="Arial Narrow" pitchFamily="34" charset="0"/>
              </a:rPr>
              <a:t>.</a:t>
            </a:r>
            <a:endParaRPr lang="ru-RU" sz="2800" b="0" dirty="0">
              <a:effectLst/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412776"/>
            <a:ext cx="8208912" cy="53285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romanUcPeriod"/>
            </a:pP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Установка </a:t>
            </a:r>
            <a:r>
              <a:rPr lang="ru-RU" sz="2000" b="0" dirty="0" err="1">
                <a:solidFill>
                  <a:schemeClr val="tx2"/>
                </a:solidFill>
                <a:effectLst/>
                <a:latin typeface="Arial Narrow" pitchFamily="34" charset="0"/>
              </a:rPr>
              <a:t>трекеров</a:t>
            </a: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0" dirty="0">
                <a:effectLst/>
                <a:latin typeface="Arial Narrow" pitchFamily="34" charset="0"/>
              </a:rPr>
              <a:t>   </a:t>
            </a:r>
            <a:r>
              <a:rPr lang="ru-RU" sz="2000" b="0" dirty="0" err="1">
                <a:solidFill>
                  <a:schemeClr val="tx2"/>
                </a:solidFill>
                <a:effectLst/>
                <a:latin typeface="Arial Narrow" pitchFamily="34" charset="0"/>
              </a:rPr>
              <a:t>трекер</a:t>
            </a: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, поддерживающий заданную температуру;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   </a:t>
            </a:r>
            <a:r>
              <a:rPr lang="ru-RU" sz="2000" b="0" dirty="0" err="1">
                <a:solidFill>
                  <a:schemeClr val="tx2"/>
                </a:solidFill>
                <a:effectLst/>
                <a:latin typeface="Arial Narrow" pitchFamily="34" charset="0"/>
              </a:rPr>
              <a:t>трекер</a:t>
            </a: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, обеспечивающий нормативное освещение.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0" dirty="0">
              <a:solidFill>
                <a:schemeClr val="tx2"/>
              </a:solidFill>
              <a:effectLst/>
              <a:latin typeface="Arial Narrow" pitchFamily="34" charset="0"/>
            </a:endParaRPr>
          </a:p>
          <a:p>
            <a:pPr algn="just"/>
            <a:r>
              <a:rPr lang="en-US" sz="2000" b="0" dirty="0">
                <a:effectLst/>
                <a:latin typeface="Arial Narrow" pitchFamily="34" charset="0"/>
              </a:rPr>
              <a:t>II</a:t>
            </a:r>
            <a:r>
              <a:rPr lang="ru-RU" sz="2000" b="0" dirty="0">
                <a:effectLst/>
                <a:latin typeface="Arial Narrow" pitchFamily="34" charset="0"/>
              </a:rPr>
              <a:t>.      </a:t>
            </a: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Установка датчиков: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0" dirty="0">
                <a:effectLst/>
                <a:latin typeface="Arial Narrow" pitchFamily="34" charset="0"/>
              </a:rPr>
              <a:t>   </a:t>
            </a: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три датчика для автоматического включения</a:t>
            </a:r>
          </a:p>
          <a:p>
            <a:pPr algn="just"/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        освещения в санузле, коридоре  и входной группе;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   три сенсорных датчика с подогревом воды;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   один сенсорный датчик без подогрева воды.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b="0" dirty="0">
              <a:solidFill>
                <a:schemeClr val="tx2"/>
              </a:solidFill>
              <a:effectLst/>
              <a:latin typeface="Arial Narrow" pitchFamily="34" charset="0"/>
            </a:endParaRPr>
          </a:p>
          <a:p>
            <a:pPr algn="just"/>
            <a:r>
              <a:rPr lang="ru-RU" sz="2000" b="0" dirty="0">
                <a:effectLst/>
                <a:latin typeface="Arial Narrow" pitchFamily="34" charset="0"/>
              </a:rPr>
              <a:t> </a:t>
            </a:r>
            <a:r>
              <a:rPr lang="en-US" sz="2000" b="0" dirty="0">
                <a:effectLst/>
                <a:latin typeface="Arial Narrow" pitchFamily="34" charset="0"/>
              </a:rPr>
              <a:t>III</a:t>
            </a:r>
            <a:r>
              <a:rPr lang="ru-RU" sz="2000" b="0" dirty="0">
                <a:effectLst/>
                <a:latin typeface="Arial Narrow" pitchFamily="34" charset="0"/>
              </a:rPr>
              <a:t>.    </a:t>
            </a: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Другие ресурсосберегающие технологии: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0" dirty="0">
                <a:effectLst/>
                <a:latin typeface="Arial Narrow" pitchFamily="34" charset="0"/>
              </a:rPr>
              <a:t>   </a:t>
            </a: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инфракрасное пленочное отопление;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  бытовой антифриз для отопительных систем;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0" dirty="0">
                <a:solidFill>
                  <a:schemeClr val="tx2"/>
                </a:solidFill>
                <a:effectLst/>
                <a:latin typeface="Arial Narrow" pitchFamily="34" charset="0"/>
              </a:rPr>
              <a:t>  12 энергосберегающих ламп</a:t>
            </a:r>
            <a:r>
              <a:rPr lang="ru-RU" sz="2000" b="0" dirty="0" smtClean="0">
                <a:solidFill>
                  <a:schemeClr val="tx2"/>
                </a:solidFill>
                <a:effectLst/>
                <a:latin typeface="Arial Narrow" pitchFamily="34" charset="0"/>
              </a:rPr>
              <a:t>.</a:t>
            </a:r>
            <a:endParaRPr lang="ru-RU" sz="2000" b="0" dirty="0">
              <a:effectLst/>
              <a:latin typeface="Arial Narrow" pitchFamily="34" charset="0"/>
            </a:endParaRP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8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2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1120267" y="136279"/>
            <a:ext cx="7700205" cy="10604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effectLst/>
                <a:latin typeface="Arial Narrow" pitchFamily="34" charset="0"/>
              </a:rPr>
              <a:t>Образование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7495736" y="6309320"/>
            <a:ext cx="1191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D839E0E4-493C-4097-909F-24F63BDD3E11}" type="slidenum">
              <a:rPr lang="ru-RU" sz="1400" smtClean="0">
                <a:latin typeface="Arial Narrow" pitchFamily="34" charset="0"/>
              </a:rPr>
              <a:pPr eaLnBrk="1" hangingPunct="1"/>
              <a:t>9</a:t>
            </a:fld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792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 Образованный фельдшер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Образованный житель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4034905" cy="30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8803" y="6474822"/>
            <a:ext cx="219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hlinkClick r:id="rId3"/>
              </a:rPr>
              <a:t>www.minzdrav.tatarstan.ru</a:t>
            </a:r>
            <a:r>
              <a:rPr lang="en-US" sz="1600" dirty="0" smtClean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515</Words>
  <Application>Microsoft Office PowerPoint</Application>
  <PresentationFormat>Экран (4:3)</PresentationFormat>
  <Paragraphs>152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Марат С. Нурмиев</cp:lastModifiedBy>
  <cp:revision>60</cp:revision>
  <cp:lastPrinted>2013-05-14T08:34:25Z</cp:lastPrinted>
  <dcterms:created xsi:type="dcterms:W3CDTF">2013-04-29T06:26:47Z</dcterms:created>
  <dcterms:modified xsi:type="dcterms:W3CDTF">2013-05-22T07:27:19Z</dcterms:modified>
</cp:coreProperties>
</file>